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77" r:id="rId4"/>
    <p:sldId id="268" r:id="rId5"/>
    <p:sldId id="267" r:id="rId6"/>
    <p:sldId id="266" r:id="rId7"/>
    <p:sldId id="264" r:id="rId8"/>
    <p:sldId id="265" r:id="rId9"/>
    <p:sldId id="260" r:id="rId10"/>
    <p:sldId id="262" r:id="rId11"/>
    <p:sldId id="269" r:id="rId12"/>
    <p:sldId id="272" r:id="rId13"/>
    <p:sldId id="270" r:id="rId14"/>
    <p:sldId id="273" r:id="rId15"/>
    <p:sldId id="274" r:id="rId16"/>
    <p:sldId id="275" r:id="rId17"/>
    <p:sldId id="276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2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9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2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5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389" y="1984443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Thomson Reuters and the Bad Code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D6192-1F56-0049-94D7-8F5D3534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8CA26-F5B3-654C-A2D0-447DA61AC27A}"/>
              </a:ext>
            </a:extLst>
          </p:cNvPr>
          <p:cNvSpPr txBox="1"/>
          <p:nvPr/>
        </p:nvSpPr>
        <p:spPr>
          <a:xfrm>
            <a:off x="7602389" y="5018315"/>
            <a:ext cx="408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Dan </a:t>
            </a:r>
            <a:r>
              <a:rPr lang="en-US" dirty="0" err="1"/>
              <a:t>Ofer</a:t>
            </a:r>
            <a:endParaRPr lang="en-US" dirty="0"/>
          </a:p>
          <a:p>
            <a:r>
              <a:rPr lang="en-US" dirty="0"/>
              <a:t>A software developer who also happens to work at Thomson Reuters</a:t>
            </a: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four-stanza pattern for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Guard clauses</a:t>
            </a:r>
          </a:p>
          <a:p>
            <a:pPr lvl="1"/>
            <a:r>
              <a:rPr lang="en-US" dirty="0"/>
              <a:t>Return early if parameter is incorrect (e.g., wrong value, wrong type,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/</a:t>
            </a:r>
            <a:r>
              <a:rPr lang="en-US" dirty="0">
                <a:latin typeface="Courier" pitchFamily="2" charset="0"/>
              </a:rPr>
              <a:t>nil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Initialise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Create new variables / constants</a:t>
            </a:r>
          </a:p>
          <a:p>
            <a:pPr lvl="1"/>
            <a:r>
              <a:rPr lang="en-US" dirty="0"/>
              <a:t>Coerce parameters to correct values (e.g., a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 value to the empty string)</a:t>
            </a:r>
          </a:p>
          <a:p>
            <a:pPr lvl="2"/>
            <a:r>
              <a:rPr lang="en-US" dirty="0">
                <a:latin typeface="Courier" pitchFamily="2" charset="0"/>
              </a:rPr>
              <a:t>if (value == null) { value = </a:t>
            </a:r>
            <a:r>
              <a:rPr lang="en-US" dirty="0" err="1">
                <a:latin typeface="Courier" pitchFamily="2" charset="0"/>
              </a:rPr>
              <a:t>StringUtils.EMPTY</a:t>
            </a:r>
            <a:r>
              <a:rPr lang="en-US" dirty="0">
                <a:latin typeface="Courier" pitchFamily="2" charset="0"/>
              </a:rPr>
              <a:t> }</a:t>
            </a:r>
          </a:p>
          <a:p>
            <a:pPr lvl="2"/>
            <a:r>
              <a:rPr lang="en-US" dirty="0">
                <a:latin typeface="Courier" pitchFamily="2" charset="0"/>
              </a:rPr>
              <a:t>value = </a:t>
            </a:r>
            <a:r>
              <a:rPr lang="en-US" dirty="0" err="1">
                <a:latin typeface="Courier" pitchFamily="2" charset="0"/>
              </a:rPr>
              <a:t>value.trim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</a:t>
            </a:r>
          </a:p>
          <a:p>
            <a:pPr lvl="1"/>
            <a:r>
              <a:rPr lang="en-US" dirty="0"/>
              <a:t>La raison d’être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four-stanza pattern?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functions are clear</a:t>
            </a:r>
            <a:r>
              <a:rPr lang="en-US" i="1" dirty="0"/>
              <a:t>er</a:t>
            </a:r>
          </a:p>
          <a:p>
            <a:r>
              <a:rPr lang="en-US" dirty="0"/>
              <a:t>Smaller functions have simpler names (because they do less)</a:t>
            </a:r>
          </a:p>
          <a:p>
            <a:r>
              <a:rPr lang="en-US" dirty="0"/>
              <a:t>Smaller functions have simpler variable names (because their purpose is narrower)</a:t>
            </a:r>
          </a:p>
          <a:p>
            <a:r>
              <a:rPr lang="en-US" dirty="0"/>
              <a:t>Code is more maintainable</a:t>
            </a:r>
          </a:p>
          <a:p>
            <a:endParaRPr lang="en-US" dirty="0"/>
          </a:p>
          <a:p>
            <a:r>
              <a:rPr lang="en-US" dirty="0"/>
              <a:t>Disadvantage: more complex code</a:t>
            </a:r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 (YAGNI)</a:t>
            </a:r>
          </a:p>
        </p:txBody>
      </p:sp>
    </p:spTree>
    <p:extLst>
      <p:ext uri="{BB962C8B-B14F-4D97-AF65-F5344CB8AC3E}">
        <p14:creationId xmlns:p14="http://schemas.microsoft.com/office/powerpoint/2010/main" val="31042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EF86-1BC1-DE4A-A27E-EDF76A5F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How to write guard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E4A1-5325-EF41-924F-1BE046FF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Bad example,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Good example,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952B3-84BD-6145-8ECA-CB5D34DE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6013"/>
            <a:ext cx="68453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F5351-AB72-5540-A39C-150E4112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9201"/>
            <a:ext cx="5562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5. 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handle business logic</a:t>
            </a:r>
          </a:p>
          <a:p>
            <a:r>
              <a:rPr lang="en-US" dirty="0"/>
              <a:t>Models can be adapted to various interfaces (e.g., terminal, GUI application, websites)</a:t>
            </a:r>
          </a:p>
          <a:p>
            <a:r>
              <a:rPr lang="en-US" dirty="0"/>
              <a:t>So, application can be converted from website to be a script </a:t>
            </a:r>
            <a:r>
              <a:rPr lang="en-US" i="1" dirty="0"/>
              <a:t>more </a:t>
            </a:r>
            <a:r>
              <a:rPr lang="en-US" dirty="0"/>
              <a:t>easily</a:t>
            </a:r>
          </a:p>
          <a:p>
            <a:endParaRPr lang="en-US" dirty="0"/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it! (YAGNI)</a:t>
            </a:r>
          </a:p>
          <a:p>
            <a:r>
              <a:rPr lang="en-US" dirty="0"/>
              <a:t>Disadvantage: More tests!</a:t>
            </a:r>
          </a:p>
        </p:txBody>
      </p:sp>
    </p:spTree>
    <p:extLst>
      <p:ext uri="{BB962C8B-B14F-4D97-AF65-F5344CB8AC3E}">
        <p14:creationId xmlns:p14="http://schemas.microsoft.com/office/powerpoint/2010/main" val="97393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C621-E6D6-554B-BF53-4A6F78B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Nulls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27DD-A959-9E41-A93D-AD67DAAB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Nulls</a:t>
            </a:r>
            <a:r>
              <a:rPr lang="en-US" dirty="0"/>
              <a:t> throw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We need to check for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More complicated code with additional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Tony Hoare apologized for inventing the null reference,</a:t>
            </a:r>
          </a:p>
          <a:p>
            <a:pPr marL="457200" lvl="1" indent="0">
              <a:buNone/>
            </a:pPr>
            <a:r>
              <a:rPr lang="en-CA" sz="2800" dirty="0"/>
              <a:t>“I call it my billion-dollar mistake.” [http://</a:t>
            </a:r>
            <a:r>
              <a:rPr lang="en-CA" sz="2800" dirty="0" err="1"/>
              <a:t>qconlondon.com</a:t>
            </a:r>
            <a:r>
              <a:rPr lang="en-CA" sz="2800" dirty="0"/>
              <a:t>/london-2009/speaker/</a:t>
            </a:r>
            <a:r>
              <a:rPr lang="en-CA" sz="2800" dirty="0" err="1"/>
              <a:t>Tony+Hoare</a:t>
            </a:r>
            <a:r>
              <a:rPr lang="en-CA" sz="2800" dirty="0"/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3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84EE-B6BD-1849-A5AE-CF5C506A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B47-0F03-FB4A-BD61-9C3D6E46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that implements same interface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/>
              <a:t>A class that inherits the same class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 err="1">
                <a:latin typeface="Courier" pitchFamily="2" charset="0"/>
              </a:rPr>
              <a:t>NullPointerException</a:t>
            </a:r>
            <a:r>
              <a:rPr lang="en-US" dirty="0"/>
              <a:t> is </a:t>
            </a:r>
            <a:r>
              <a:rPr lang="en-US" i="1" dirty="0"/>
              <a:t>not</a:t>
            </a:r>
            <a:r>
              <a:rPr lang="en-US" dirty="0"/>
              <a:t> thrown because the object implements the same method but returns sane values!</a:t>
            </a:r>
          </a:p>
        </p:txBody>
      </p:sp>
    </p:spTree>
    <p:extLst>
      <p:ext uri="{BB962C8B-B14F-4D97-AF65-F5344CB8AC3E}">
        <p14:creationId xmlns:p14="http://schemas.microsoft.com/office/powerpoint/2010/main" val="115396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4989D3-4AEB-304A-A82E-12E45834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5" y="0"/>
            <a:ext cx="688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8E13-33D9-494D-9468-9298C182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To return or to throw (up)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965-2547-BC4B-B904-E3D68E6D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 when dealing with an external system</a:t>
            </a:r>
          </a:p>
          <a:p>
            <a:pPr lvl="1"/>
            <a:r>
              <a:rPr lang="en-US" dirty="0"/>
              <a:t>because we do not control it</a:t>
            </a:r>
          </a:p>
          <a:p>
            <a:r>
              <a:rPr lang="en-US" dirty="0"/>
              <a:t>Throw if the input contained values that incorrect input that your function should not handle</a:t>
            </a:r>
          </a:p>
          <a:p>
            <a:r>
              <a:rPr lang="en-US" dirty="0"/>
              <a:t>Return if the function </a:t>
            </a:r>
            <a:r>
              <a:rPr lang="en-US" i="1" dirty="0"/>
              <a:t>should </a:t>
            </a:r>
            <a:r>
              <a:rPr lang="en-US" dirty="0"/>
              <a:t>handle the incorrect input</a:t>
            </a:r>
          </a:p>
          <a:p>
            <a:endParaRPr lang="en-US" dirty="0"/>
          </a:p>
          <a:p>
            <a:r>
              <a:rPr lang="en-US" dirty="0"/>
              <a:t>Ultimately it is up to </a:t>
            </a:r>
            <a:r>
              <a:rPr lang="en-US" u="sng" dirty="0"/>
              <a:t>YOU</a:t>
            </a:r>
            <a:r>
              <a:rPr lang="en-US" dirty="0"/>
              <a:t> as long as the </a:t>
            </a:r>
            <a:r>
              <a:rPr lang="en-US" dirty="0" err="1"/>
              <a:t>behaviour</a:t>
            </a:r>
            <a:r>
              <a:rPr lang="en-US" dirty="0"/>
              <a:t> is documented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885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URL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should use kebab-case (i.e., skewer-case)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>
                <a:latin typeface="Courier" pitchFamily="2" charset="0"/>
              </a:rPr>
              <a:t>hello-world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Rather than </a:t>
            </a:r>
            <a:r>
              <a:rPr lang="en-US" dirty="0">
                <a:latin typeface="Courier" pitchFamily="2" charset="0"/>
              </a:rPr>
              <a:t>HelloWorld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HELLO_WORLD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capital letters!</a:t>
            </a:r>
          </a:p>
          <a:p>
            <a:r>
              <a:rPr lang="en-US" dirty="0"/>
              <a:t>Make your URLs </a:t>
            </a:r>
            <a:r>
              <a:rPr lang="en-US" u="sng" dirty="0"/>
              <a:t>case-insensitive</a:t>
            </a:r>
            <a:r>
              <a:rPr lang="en-US" dirty="0"/>
              <a:t> as to </a:t>
            </a:r>
            <a:r>
              <a:rPr lang="en-US" i="1" dirty="0"/>
              <a:t>not </a:t>
            </a:r>
            <a:r>
              <a:rPr lang="en-US" dirty="0"/>
              <a:t>confuse users</a:t>
            </a:r>
          </a:p>
          <a:p>
            <a:r>
              <a:rPr lang="en-US" dirty="0"/>
              <a:t>Do not use </a:t>
            </a:r>
            <a:r>
              <a:rPr lang="en-US" dirty="0" err="1"/>
              <a:t>em</a:t>
            </a:r>
            <a:r>
              <a:rPr lang="en-US" dirty="0"/>
              <a:t>-dashes (</a:t>
            </a:r>
            <a:r>
              <a:rPr lang="en-US" dirty="0">
                <a:latin typeface="Courier" pitchFamily="2" charset="0"/>
              </a:rPr>
              <a:t>–</a:t>
            </a:r>
            <a:r>
              <a:rPr lang="en-US" dirty="0"/>
              <a:t>) because they look like regular dashes (</a:t>
            </a:r>
            <a:r>
              <a:rPr lang="en-US" dirty="0">
                <a:latin typeface="Courier" pitchFamily="2" charset="0"/>
              </a:rPr>
              <a:t>-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66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E4FD-58BC-7845-8F7E-E16DD0F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D4F8-7081-E94D-992F-1BAAFB88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 Ruby by </a:t>
            </a:r>
            <a:r>
              <a:rPr lang="en-US" dirty="0" err="1"/>
              <a:t>Avdi</a:t>
            </a:r>
            <a:r>
              <a:rPr lang="en-US" dirty="0"/>
              <a:t> Grimm</a:t>
            </a:r>
          </a:p>
          <a:p>
            <a:r>
              <a:rPr lang="en-US" dirty="0"/>
              <a:t>The </a:t>
            </a:r>
            <a:r>
              <a:rPr lang="en-US" dirty="0" err="1"/>
              <a:t>ThoughtWorks</a:t>
            </a:r>
            <a:r>
              <a:rPr lang="en-US" dirty="0"/>
              <a:t> Anthology, Volume 2 </a:t>
            </a:r>
          </a:p>
          <a:p>
            <a:r>
              <a:rPr lang="en-US" dirty="0"/>
              <a:t>Design Patterns by Gamma, Johnson, </a:t>
            </a:r>
            <a:r>
              <a:rPr lang="en-US" dirty="0" err="1"/>
              <a:t>Vlissides</a:t>
            </a:r>
            <a:r>
              <a:rPr lang="en-US" dirty="0"/>
              <a:t>, and Helm (The Gang of Four)</a:t>
            </a:r>
          </a:p>
          <a:p>
            <a:r>
              <a:rPr lang="en-US" dirty="0"/>
              <a:t>The SOLID Principles, </a:t>
            </a:r>
            <a:r>
              <a:rPr lang="en-US" dirty="0">
                <a:hlinkClick r:id="rId2"/>
              </a:rPr>
              <a:t>https://en.wikipedia.org/wiki/SOLID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F170-CA7F-0445-B648-0AE329E5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developer since I have been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8574-8CC9-2E41-9BA5-72C726CC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used to be a bad programmer.</a:t>
            </a:r>
          </a:p>
          <a:p>
            <a:pPr marL="0" indent="0">
              <a:buNone/>
            </a:pPr>
            <a:r>
              <a:rPr lang="en-US" dirty="0"/>
              <a:t>But then I learned Design Patterns,</a:t>
            </a:r>
          </a:p>
          <a:p>
            <a:pPr marL="0" indent="0">
              <a:buNone/>
            </a:pPr>
            <a:r>
              <a:rPr lang="en-US" dirty="0"/>
              <a:t>And rose up, up, up.</a:t>
            </a:r>
          </a:p>
          <a:p>
            <a:pPr marL="0" indent="0">
              <a:buNone/>
            </a:pPr>
            <a:r>
              <a:rPr lang="en-US" dirty="0"/>
              <a:t>Without ever looking down,</a:t>
            </a:r>
          </a:p>
          <a:p>
            <a:pPr marL="0" indent="0">
              <a:buNone/>
            </a:pPr>
            <a:r>
              <a:rPr lang="en-US" dirty="0"/>
              <a:t>I do not want to fall down, down, down.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(One day I will learn how to write prose.)</a:t>
            </a:r>
          </a:p>
        </p:txBody>
      </p:sp>
    </p:spTree>
    <p:extLst>
      <p:ext uri="{BB962C8B-B14F-4D97-AF65-F5344CB8AC3E}">
        <p14:creationId xmlns:p14="http://schemas.microsoft.com/office/powerpoint/2010/main" val="382187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2C24-497B-2A43-8A92-70E98FD8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bore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FD87-BECD-6542-975C-5CA7E90D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Side-effects: You do not want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design: A Story of Noun and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design: The Four-stanza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Guard clauses: A book of laws is easier to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Separation of concerns: or the Single-responsibility principle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null pattern: get the </a:t>
            </a:r>
            <a:r>
              <a:rPr lang="en-US" i="1" dirty="0"/>
              <a:t>null </a:t>
            </a:r>
            <a:r>
              <a:rPr lang="en-US" dirty="0"/>
              <a:t>out of my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or to throw (up)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 naming conventions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474D-D9E5-C349-A4C2-704FFDF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Side-effects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41D0-EAB6-0C43-91BC-08B47437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modifies its parameters</a:t>
            </a:r>
          </a:p>
          <a:p>
            <a:r>
              <a:rPr lang="en-US" dirty="0"/>
              <a:t>A getter function has unintended consequences</a:t>
            </a:r>
          </a:p>
          <a:p>
            <a:r>
              <a:rPr lang="en-US" dirty="0"/>
              <a:t>Non-idempotent (the system might change each time the function is invoked)</a:t>
            </a:r>
          </a:p>
          <a:p>
            <a:pPr lvl="1"/>
            <a:r>
              <a:rPr lang="en-US" dirty="0"/>
              <a:t>Exceptions: Writing to a log file, audit tables</a:t>
            </a:r>
          </a:p>
          <a:p>
            <a:r>
              <a:rPr lang="en-US" dirty="0"/>
              <a:t>Idempotent functions change their own state or the state of another object</a:t>
            </a:r>
          </a:p>
          <a:p>
            <a:pPr lvl="1"/>
            <a:r>
              <a:rPr lang="en-US" dirty="0"/>
              <a:t>Named with post, write, put, insert, et cetera</a:t>
            </a:r>
          </a:p>
          <a:p>
            <a:pPr lvl="1"/>
            <a:r>
              <a:rPr lang="en-US" dirty="0"/>
              <a:t>Should still write to a log file, audit tables</a:t>
            </a:r>
          </a:p>
        </p:txBody>
      </p:sp>
    </p:spTree>
    <p:extLst>
      <p:ext uri="{BB962C8B-B14F-4D97-AF65-F5344CB8AC3E}">
        <p14:creationId xmlns:p14="http://schemas.microsoft.com/office/powerpoint/2010/main" val="18780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A class with a static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9F36-514C-B24B-B69B-A1627865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19200"/>
            <a:ext cx="492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2CB6-F8D9-FF4C-912F-1AD54FF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4183B-2599-5241-9DC7-1D13801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211261" y="5186363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without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D25B-C83E-1C4A-85EA-C178F0E7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362075"/>
            <a:ext cx="9093200" cy="5130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016794" y="5086351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B5A1-2732-FB43-8A73-9A198174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Object-oriented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5661-1446-A447-B390-D12112AC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nouns</a:t>
            </a:r>
          </a:p>
          <a:p>
            <a:pPr lvl="1"/>
            <a:r>
              <a:rPr lang="en-US" dirty="0"/>
              <a:t>Avoid </a:t>
            </a:r>
            <a:r>
              <a:rPr lang="en-US" b="1" dirty="0" err="1"/>
              <a:t>er</a:t>
            </a:r>
            <a:r>
              <a:rPr lang="en-US" b="1" dirty="0"/>
              <a:t> </a:t>
            </a:r>
            <a:r>
              <a:rPr lang="en-US" dirty="0"/>
              <a:t>nouns such as Do</a:t>
            </a:r>
            <a:r>
              <a:rPr lang="en-US" b="1" dirty="0"/>
              <a:t>er</a:t>
            </a:r>
            <a:r>
              <a:rPr lang="en-US" dirty="0"/>
              <a:t>, exceptions:</a:t>
            </a:r>
          </a:p>
          <a:p>
            <a:pPr lvl="2"/>
            <a:r>
              <a:rPr lang="en-US" dirty="0"/>
              <a:t>Manager</a:t>
            </a:r>
          </a:p>
          <a:p>
            <a:pPr lvl="2"/>
            <a:r>
              <a:rPr lang="en-US" dirty="0"/>
              <a:t>Employer</a:t>
            </a:r>
          </a:p>
          <a:p>
            <a:pPr lvl="2"/>
            <a:r>
              <a:rPr lang="en-US" dirty="0"/>
              <a:t>User</a:t>
            </a:r>
          </a:p>
          <a:p>
            <a:pPr lvl="2"/>
            <a:r>
              <a:rPr lang="en-US" dirty="0"/>
              <a:t>Writer / Reader</a:t>
            </a:r>
          </a:p>
          <a:p>
            <a:r>
              <a:rPr lang="en-US" dirty="0"/>
              <a:t>Methods/functions are verbs</a:t>
            </a:r>
          </a:p>
          <a:p>
            <a:pPr lvl="1"/>
            <a:r>
              <a:rPr lang="en-US" dirty="0"/>
              <a:t>Perform an action</a:t>
            </a:r>
          </a:p>
          <a:p>
            <a:pPr lvl="1"/>
            <a:r>
              <a:rPr lang="en-US" dirty="0"/>
              <a:t>Tell you the state of the noun</a:t>
            </a:r>
          </a:p>
        </p:txBody>
      </p:sp>
    </p:spTree>
    <p:extLst>
      <p:ext uri="{BB962C8B-B14F-4D97-AF65-F5344CB8AC3E}">
        <p14:creationId xmlns:p14="http://schemas.microsoft.com/office/powerpoint/2010/main" val="178760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8518</TotalTime>
  <Words>695</Words>
  <Application>Microsoft Macintosh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Office Theme</vt:lpstr>
      <vt:lpstr>Thomson Reuters and the Bad Code</vt:lpstr>
      <vt:lpstr>Software developer since I have been 13</vt:lpstr>
      <vt:lpstr>This won’t bore you</vt:lpstr>
      <vt:lpstr>1. Side-effects</vt:lpstr>
      <vt:lpstr>Example: A class with a static object</vt:lpstr>
      <vt:lpstr>Function with side-effects</vt:lpstr>
      <vt:lpstr>Function with side-effects</vt:lpstr>
      <vt:lpstr>Function without side-effects</vt:lpstr>
      <vt:lpstr>2. What is Object-oriented design?</vt:lpstr>
      <vt:lpstr>3. The four-stanza pattern for functions</vt:lpstr>
      <vt:lpstr>Why the four-stanza pattern?</vt:lpstr>
      <vt:lpstr>4. How to write guard clauses</vt:lpstr>
      <vt:lpstr>5. Separation of concerns</vt:lpstr>
      <vt:lpstr>6. Nulls</vt:lpstr>
      <vt:lpstr>Null-objects</vt:lpstr>
      <vt:lpstr>PowerPoint Presentation</vt:lpstr>
      <vt:lpstr>7. To return or to throw (up)</vt:lpstr>
      <vt:lpstr>8. URL naming conventions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Thomson Reuters and the Badly Designed Code</dc:title>
  <dc:creator>Ofer, Dan J. (TR Digital)</dc:creator>
  <cp:lastModifiedBy>Ofer, Dan J. (TR Digital)</cp:lastModifiedBy>
  <cp:revision>43</cp:revision>
  <dcterms:created xsi:type="dcterms:W3CDTF">2021-03-05T21:40:34Z</dcterms:created>
  <dcterms:modified xsi:type="dcterms:W3CDTF">2021-03-11T19:39:56Z</dcterms:modified>
</cp:coreProperties>
</file>